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1FE190-8167-4DF8-94D5-93CE5769DF5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5EDF7A-7664-4DE4-83E0-A407B9DAFFD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B2E69D3-9277-43A8-BE7D-AF6F61A2E59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1EE18B-C554-4518-AA78-D9C3332D75FB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48215A-BF27-43AB-9D9A-45737FE470C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C41D447-C47C-473A-9F10-18214E8247AF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5F8A0D8-8FC1-42ED-80B9-3E1B14CD674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D6181A6-B00C-45F7-823E-E6BEA605B2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642E0B-3433-4DDB-B773-4B57B8B4465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B3D261-1AD8-4289-97FE-72615768BD4B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3A5D90-A4E1-45DD-BB1A-AABF93D4CA5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CA94CFA-0639-4B7C-8FC4-91E47DAAA5B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ru-RU" sz="1200" b="0" strike="noStrike" spc="-1">
                <a:solidFill>
                  <a:srgbClr val="8B8B8B"/>
                </a:solidFill>
                <a:latin typeface="Calibri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9823E31-1C94-452C-9B1E-E7A62CAE031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7"/>
          <p:cNvSpPr/>
          <p:nvPr/>
        </p:nvSpPr>
        <p:spPr>
          <a:xfrm>
            <a:off x="7080480" y="905760"/>
            <a:ext cx="4971240" cy="2343240"/>
          </a:xfrm>
          <a:prstGeom prst="rect">
            <a:avLst/>
          </a:prstGeom>
          <a:gradFill rotWithShape="0">
            <a:gsLst>
              <a:gs pos="0">
                <a:srgbClr val="F8FBFD">
                  <a:alpha val="80000"/>
                </a:srgbClr>
              </a:gs>
              <a:gs pos="100000">
                <a:srgbClr val="B5D2EC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СТОИМОСТЬ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Arial"/>
              </a:rPr>
              <a:t>ПРОЕКТА</a:t>
            </a:r>
          </a:p>
          <a:p>
            <a:pPr algn="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общая 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3 724,65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тыс. рублей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400" b="0" i="1" strike="noStrike" spc="-1" dirty="0">
                <a:solidFill>
                  <a:srgbClr val="000000"/>
                </a:solidFill>
                <a:latin typeface="Arial"/>
              </a:rPr>
              <a:t>в том числе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</a:rPr>
              <a:t>областной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 – 1 862,28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муниципальный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– 1 312,38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населения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–    100,0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бизнеса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   –    449,99 </a:t>
            </a:r>
            <a:r>
              <a:rPr lang="ru-RU" sz="16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оугольник с двумя усеченными соседними углами 8"/>
          <p:cNvSpPr/>
          <p:nvPr/>
        </p:nvSpPr>
        <p:spPr>
          <a:xfrm>
            <a:off x="7080480" y="3249000"/>
            <a:ext cx="4971240" cy="1461896"/>
          </a:xfrm>
          <a:prstGeom prst="snip2Same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154571"/>
              </a:gs>
              <a:gs pos="100000">
                <a:srgbClr val="1D62A2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lt1"/>
                </a:solidFill>
                <a:latin typeface="Arial"/>
              </a:rPr>
              <a:t>Количество </a:t>
            </a:r>
            <a:r>
              <a:rPr lang="ru-RU" sz="2000" b="1" strike="noStrike" spc="-1" dirty="0" smtClean="0">
                <a:solidFill>
                  <a:schemeClr val="lt1"/>
                </a:solidFill>
                <a:latin typeface="Arial"/>
              </a:rPr>
              <a:t>благополучателей</a:t>
            </a: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lt1"/>
                </a:solidFill>
                <a:latin typeface="Arial"/>
              </a:rPr>
              <a:t>от </a:t>
            </a:r>
            <a:r>
              <a:rPr lang="ru-RU" sz="2000" b="1" strike="noStrike" spc="-1" dirty="0">
                <a:solidFill>
                  <a:schemeClr val="lt1"/>
                </a:solidFill>
                <a:latin typeface="Arial"/>
              </a:rPr>
              <a:t>реализации проекта – </a:t>
            </a:r>
            <a:endParaRPr lang="ru-RU" sz="2000" b="1" strike="noStrike" spc="-1" dirty="0" smtClean="0">
              <a:solidFill>
                <a:schemeClr val="lt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lt1"/>
                </a:solidFill>
                <a:latin typeface="Arial"/>
              </a:rPr>
              <a:t>1 338 человек, в </a:t>
            </a:r>
            <a:r>
              <a:rPr lang="ru-RU" sz="2000" b="1" strike="noStrike" spc="-1" dirty="0">
                <a:solidFill>
                  <a:schemeClr val="lt1"/>
                </a:solidFill>
                <a:latin typeface="Arial"/>
              </a:rPr>
              <a:t>том числе </a:t>
            </a:r>
            <a:endParaRPr lang="ru-RU" sz="2000" b="1" strike="noStrike" spc="-1" dirty="0" smtClean="0">
              <a:solidFill>
                <a:schemeClr val="lt1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chemeClr val="lt1"/>
                </a:solidFill>
                <a:latin typeface="Arial"/>
              </a:rPr>
              <a:t>детей </a:t>
            </a:r>
            <a:r>
              <a:rPr lang="ru-RU" sz="2000" b="1" strike="noStrike" spc="-1" dirty="0">
                <a:solidFill>
                  <a:schemeClr val="lt1"/>
                </a:solidFill>
                <a:latin typeface="Arial"/>
              </a:rPr>
              <a:t>– </a:t>
            </a:r>
            <a:r>
              <a:rPr lang="ru-RU" sz="2000" b="1" strike="noStrike" spc="-1" dirty="0" smtClean="0">
                <a:solidFill>
                  <a:schemeClr val="lt1"/>
                </a:solidFill>
                <a:latin typeface="Arial"/>
              </a:rPr>
              <a:t>561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4" name="Picture 2" descr="\\ads\экономика\Отчет Главы\2023\ФОТО 2023\Старые Арти\Ст.Арти2023-11-05 at 15.17.2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968040"/>
            <a:ext cx="6552720" cy="374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ads\экономика\Отчет Главы\2023\ФОТО 2023\Старые Арти\IMG_20231108_145334_257@19215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450" y="4850663"/>
            <a:ext cx="3845269" cy="16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ads\экономика\Отчет Главы\2023\ФОТО 2023\Старые Арти\Ст.Арти5830_125@158400603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024" y="4850662"/>
            <a:ext cx="3725082" cy="165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ads\экономика\Отчет Главы\2023\ФОТО 2023\Старые Арти\IMG_20231108_145727_017@-13990615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4850663"/>
            <a:ext cx="3844554" cy="166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араллелограмм 5"/>
          <p:cNvSpPr/>
          <p:nvPr/>
        </p:nvSpPr>
        <p:spPr>
          <a:xfrm>
            <a:off x="-81022" y="6245896"/>
            <a:ext cx="12273022" cy="574303"/>
          </a:xfrm>
          <a:prstGeom prst="parallelogram">
            <a:avLst>
              <a:gd name="adj" fmla="val 25000"/>
            </a:avLst>
          </a:prstGeom>
          <a:gradFill rotWithShape="0">
            <a:gsLst>
              <a:gs pos="0">
                <a:srgbClr val="D8F3C9"/>
              </a:gs>
              <a:gs pos="100000">
                <a:srgbClr val="F1FAE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Целевой показатель реализации проекта:  </a:t>
            </a:r>
            <a:r>
              <a:rPr lang="ru-RU" dirty="0"/>
              <a:t>Приобретение </a:t>
            </a:r>
            <a:r>
              <a:rPr lang="ru-RU" dirty="0" smtClean="0"/>
              <a:t>товаров </a:t>
            </a:r>
            <a:r>
              <a:rPr lang="ru-RU" dirty="0"/>
              <a:t>и выполнение </a:t>
            </a:r>
            <a:r>
              <a:rPr lang="ru-RU" dirty="0" smtClean="0"/>
              <a:t>работ,  </a:t>
            </a:r>
            <a:r>
              <a:rPr lang="ru-RU" dirty="0"/>
              <a:t>предусмотренных </a:t>
            </a:r>
            <a:r>
              <a:rPr lang="ru-RU" dirty="0" smtClean="0"/>
              <a:t>проектом,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выполнен на 100%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/>
          <p:nvPr/>
        </p:nvSpPr>
        <p:spPr>
          <a:xfrm>
            <a:off x="806759" y="167400"/>
            <a:ext cx="11244959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Спортивная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площадка «Территория спорта» </a:t>
            </a:r>
            <a:endParaRPr lang="ru-RU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в селе Старые Арти</a:t>
            </a:r>
            <a:endParaRPr lang="ru-RU" sz="2200" spc="-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160" y="1317710"/>
            <a:ext cx="116343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рамках реализации проекта </a:t>
            </a:r>
            <a:r>
              <a:rPr lang="ru-RU" sz="2000" b="1" dirty="0"/>
              <a:t>Спортивная площадка «Территория спорта» в Артинском городском округе</a:t>
            </a:r>
            <a:r>
              <a:rPr lang="ru-RU" sz="2000" dirty="0"/>
              <a:t> выполнены следующие работы</a:t>
            </a:r>
            <a:r>
              <a:rPr lang="ru-RU" sz="2000" dirty="0" smtClean="0"/>
              <a:t>: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участке площадью 2 100 </a:t>
            </a:r>
            <a:r>
              <a:rPr lang="ru-RU" sz="2000" dirty="0" err="1"/>
              <a:t>кв.м</a:t>
            </a:r>
            <a:r>
              <a:rPr lang="ru-RU" sz="2000" dirty="0"/>
              <a:t>.</a:t>
            </a:r>
            <a:r>
              <a:rPr lang="ru-RU" sz="2000" b="1" dirty="0"/>
              <a:t> </a:t>
            </a:r>
            <a:r>
              <a:rPr lang="ru-RU" sz="2000" dirty="0"/>
              <a:t>произведены земляные работы. Устроены три вида покрытий: щебеночное, асфальтовое и газон.</a:t>
            </a:r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Выполнен </a:t>
            </a:r>
            <a:r>
              <a:rPr lang="ru-RU" sz="2000" dirty="0"/>
              <a:t>монтаж ограждений и малых архитектурных форм: на детской площадке установлен игровой комплекс, песочница, а так же </a:t>
            </a:r>
            <a:r>
              <a:rPr lang="ru-RU" sz="2000" dirty="0" err="1"/>
              <a:t>рукоход</a:t>
            </a:r>
            <a:r>
              <a:rPr lang="ru-RU" sz="2000" dirty="0"/>
              <a:t>, турник, брусья. </a:t>
            </a:r>
          </a:p>
          <a:p>
            <a:r>
              <a:rPr lang="ru-RU" sz="2000" dirty="0"/>
              <a:t>	</a:t>
            </a:r>
            <a:endParaRPr lang="ru-RU" sz="2000" dirty="0" smtClean="0"/>
          </a:p>
          <a:p>
            <a:r>
              <a:rPr lang="ru-RU" sz="2000" dirty="0"/>
              <a:t>	</a:t>
            </a:r>
            <a:r>
              <a:rPr lang="ru-RU" sz="2000" dirty="0" smtClean="0"/>
              <a:t>На </a:t>
            </a:r>
            <a:r>
              <a:rPr lang="ru-RU" sz="2000" dirty="0"/>
              <a:t>спортивной площадке установлены волейбольные стойки, баскетбольная стойка с сеткой, а так же  ворота для мини футбола. На территории так же размещены скамейки (4 ед.) и урны для мусора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Выполнено </a:t>
            </a:r>
            <a:r>
              <a:rPr lang="ru-RU" sz="2000" dirty="0"/>
              <a:t>наружное электроосвещение, установлены 2 камеры для видеонаблюдения.</a:t>
            </a:r>
          </a:p>
          <a:p>
            <a:r>
              <a:rPr lang="ru-RU" sz="2000" dirty="0"/>
              <a:t>Проект выполнен в полном объеме, показатели результативности </a:t>
            </a:r>
            <a:r>
              <a:rPr lang="ru-RU" sz="2000" dirty="0" smtClean="0"/>
              <a:t>достигнуты. </a:t>
            </a:r>
            <a:endParaRPr lang="ru-RU" sz="2000" dirty="0"/>
          </a:p>
        </p:txBody>
      </p:sp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/>
          <p:nvPr/>
        </p:nvSpPr>
        <p:spPr>
          <a:xfrm>
            <a:off x="806759" y="167400"/>
            <a:ext cx="11244959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Спортивная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площадка «Территория спорта» </a:t>
            </a:r>
            <a:endParaRPr lang="ru-RU" sz="22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в селе Старые Арти</a:t>
            </a:r>
            <a:endParaRPr lang="ru-RU" sz="2200" spc="-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847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7"/>
          <p:cNvSpPr/>
          <p:nvPr/>
        </p:nvSpPr>
        <p:spPr>
          <a:xfrm>
            <a:off x="7080480" y="968040"/>
            <a:ext cx="4971240" cy="2343240"/>
          </a:xfrm>
          <a:prstGeom prst="rect">
            <a:avLst/>
          </a:prstGeom>
          <a:gradFill rotWithShape="0">
            <a:gsLst>
              <a:gs pos="0">
                <a:srgbClr val="F8FBFD">
                  <a:alpha val="80000"/>
                </a:srgbClr>
              </a:gs>
              <a:gs pos="100000">
                <a:srgbClr val="B5D2EC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СТОИМОСТЬ </a:t>
            </a:r>
            <a:r>
              <a:rPr lang="ru-RU" sz="2000" b="1" strike="noStrike" spc="-1" dirty="0" smtClean="0">
                <a:solidFill>
                  <a:srgbClr val="C00000"/>
                </a:solidFill>
                <a:latin typeface="Arial"/>
              </a:rPr>
              <a:t>ПРОЕКТА</a:t>
            </a:r>
          </a:p>
          <a:p>
            <a:pPr algn="r"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общая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1 088,0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тыс. рублей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400" b="0" i="1" strike="noStrike" spc="-1" dirty="0">
                <a:solidFill>
                  <a:srgbClr val="000000"/>
                </a:solidFill>
                <a:latin typeface="Arial"/>
              </a:rPr>
              <a:t>в том числе</a:t>
            </a: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</a:rPr>
              <a:t>областной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– 544,0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муниципальный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–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415,48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населения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–   19,72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бизнеса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   – 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108,8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оугольник с двумя усеченными соседними углами 8"/>
          <p:cNvSpPr/>
          <p:nvPr/>
        </p:nvSpPr>
        <p:spPr>
          <a:xfrm>
            <a:off x="7080480" y="3525840"/>
            <a:ext cx="4971240" cy="1927440"/>
          </a:xfrm>
          <a:prstGeom prst="snip2Same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154571"/>
              </a:gs>
              <a:gs pos="100000">
                <a:srgbClr val="1D62A2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Количество </a:t>
            </a:r>
            <a:r>
              <a:rPr lang="ru-RU" sz="2200" b="1" strike="noStrike" spc="-1" dirty="0" err="1">
                <a:solidFill>
                  <a:schemeClr val="lt1"/>
                </a:solidFill>
                <a:latin typeface="Arial"/>
              </a:rPr>
              <a:t>благополучателей</a:t>
            </a: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 от реализации проекта – </a:t>
            </a:r>
            <a:r>
              <a:rPr lang="ru-RU" sz="2200" b="1" strike="noStrike" spc="-1" dirty="0" smtClean="0">
                <a:solidFill>
                  <a:schemeClr val="lt1"/>
                </a:solidFill>
                <a:latin typeface="Arial"/>
              </a:rPr>
              <a:t>400 </a:t>
            </a: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человек,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в том числе детей – </a:t>
            </a:r>
            <a:r>
              <a:rPr lang="ru-RU" sz="2200" b="1" strike="noStrike" spc="-1" dirty="0" smtClean="0">
                <a:solidFill>
                  <a:schemeClr val="lt1"/>
                </a:solidFill>
                <a:latin typeface="Arial"/>
              </a:rPr>
              <a:t>104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50" name="Picture 2" descr="\\ads\экономика\Отчет Главы\2023\ФОТО 2023\Нижний Бардым\IMG_20240110_101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59" y="992520"/>
            <a:ext cx="636783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ads\экономика\Отчет Главы\2023\ФОТО 2023\Нижний Бардым\IMG_20240110_101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60" y="3962700"/>
            <a:ext cx="636783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араллелограмм 5"/>
          <p:cNvSpPr/>
          <p:nvPr/>
        </p:nvSpPr>
        <p:spPr>
          <a:xfrm>
            <a:off x="6770880" y="5671594"/>
            <a:ext cx="5421119" cy="1148605"/>
          </a:xfrm>
          <a:prstGeom prst="parallelogram">
            <a:avLst>
              <a:gd name="adj" fmla="val 25000"/>
            </a:avLst>
          </a:prstGeom>
          <a:gradFill rotWithShape="0">
            <a:gsLst>
              <a:gs pos="0">
                <a:srgbClr val="D8F3C9"/>
              </a:gs>
              <a:gs pos="100000">
                <a:srgbClr val="F1FAE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Целевой показатель реализации проекта:  </a:t>
            </a:r>
            <a:r>
              <a:rPr lang="ru-RU" dirty="0"/>
              <a:t>Приобретение </a:t>
            </a:r>
            <a:r>
              <a:rPr lang="ru-RU" dirty="0" smtClean="0"/>
              <a:t>товаров </a:t>
            </a:r>
            <a:r>
              <a:rPr lang="ru-RU" dirty="0"/>
              <a:t>и выполнение </a:t>
            </a:r>
            <a:r>
              <a:rPr lang="ru-RU" dirty="0" smtClean="0"/>
              <a:t>работ,  </a:t>
            </a:r>
            <a:r>
              <a:rPr lang="ru-RU" dirty="0"/>
              <a:t>предусмотренных </a:t>
            </a:r>
            <a:r>
              <a:rPr lang="ru-RU" dirty="0" smtClean="0"/>
              <a:t>проектом, </a:t>
            </a:r>
            <a:r>
              <a:rPr lang="ru-RU" b="0" strike="noStrike" spc="-1" dirty="0" smtClean="0">
                <a:solidFill>
                  <a:srgbClr val="000000"/>
                </a:solidFill>
                <a:latin typeface="Arial"/>
              </a:rPr>
              <a:t>выполнен на 100%</a:t>
            </a:r>
            <a:endParaRPr lang="ru-RU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Благоустройство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детской площадки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в деревне Нижний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Бардым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1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37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160" y="1780697"/>
            <a:ext cx="116343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рамках реализации </a:t>
            </a:r>
            <a:r>
              <a:rPr lang="ru-RU" sz="2000" dirty="0" smtClean="0"/>
              <a:t>проекта </a:t>
            </a:r>
            <a:r>
              <a:rPr lang="ru-RU" sz="2000" b="1" dirty="0"/>
              <a:t>Благоустройство детской площадки в деревне Нижний </a:t>
            </a:r>
            <a:r>
              <a:rPr lang="ru-RU" sz="2000" b="1" dirty="0" err="1"/>
              <a:t>Бардым</a:t>
            </a:r>
            <a:r>
              <a:rPr lang="ru-RU" sz="2000" b="1" dirty="0"/>
              <a:t> </a:t>
            </a:r>
            <a:r>
              <a:rPr lang="ru-RU" sz="2000" dirty="0"/>
              <a:t>приобретено и смонтировано игровое и спортивное оборудование для детей и отдыха взрослых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Это детский игровой комплекс с горками, счеты игровые, качалка-балансир, спортивный комплекс, лаз, столик с навесом, домик, карусель, качели двойные – всего 10 позиций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Проект </a:t>
            </a:r>
            <a:r>
              <a:rPr lang="ru-RU" sz="2000" dirty="0"/>
              <a:t>выполнен в полном объеме, показатели результативности </a:t>
            </a:r>
            <a:r>
              <a:rPr lang="ru-RU" sz="2000" dirty="0" smtClean="0"/>
              <a:t>достигнуты</a:t>
            </a:r>
            <a:r>
              <a:rPr lang="ru-RU" sz="2000" dirty="0"/>
              <a:t>.</a:t>
            </a:r>
          </a:p>
        </p:txBody>
      </p:sp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Благоустройство 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детской площадки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в деревне Нижний </a:t>
            </a:r>
            <a:r>
              <a:rPr lang="ru-RU" sz="2200" b="1" dirty="0" err="1">
                <a:solidFill>
                  <a:schemeClr val="bg1"/>
                </a:solidFill>
                <a:latin typeface="+mj-lt"/>
              </a:rPr>
              <a:t>Бардым</a:t>
            </a:r>
            <a:r>
              <a:rPr lang="ru-RU" sz="2200" b="1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0174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"/>
          <p:cNvSpPr/>
          <p:nvPr/>
        </p:nvSpPr>
        <p:spPr>
          <a:xfrm>
            <a:off x="218160" y="1861073"/>
            <a:ext cx="6725880" cy="360012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Параллелограмм 5"/>
          <p:cNvSpPr/>
          <p:nvPr/>
        </p:nvSpPr>
        <p:spPr>
          <a:xfrm>
            <a:off x="218160" y="5694744"/>
            <a:ext cx="11833560" cy="972274"/>
          </a:xfrm>
          <a:prstGeom prst="parallelogram">
            <a:avLst>
              <a:gd name="adj" fmla="val 25000"/>
            </a:avLst>
          </a:prstGeom>
          <a:gradFill rotWithShape="0">
            <a:gsLst>
              <a:gs pos="0">
                <a:srgbClr val="D8F3C9"/>
              </a:gs>
              <a:gs pos="100000">
                <a:srgbClr val="F1FAEE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ru-RU" sz="2000" spc="-1" dirty="0">
                <a:solidFill>
                  <a:srgbClr val="000000"/>
                </a:solidFill>
              </a:rPr>
              <a:t>Целевой показатель реализации проекта:  </a:t>
            </a:r>
            <a:r>
              <a:rPr lang="ru-RU" sz="2000" dirty="0"/>
              <a:t>Приобретение товаров и выполнение работ,  предусмотренных проектом, </a:t>
            </a:r>
            <a:r>
              <a:rPr lang="ru-RU" sz="2000" spc="-1" dirty="0">
                <a:solidFill>
                  <a:srgbClr val="000000"/>
                </a:solidFill>
              </a:rPr>
              <a:t>выполнен на 100</a:t>
            </a:r>
            <a:r>
              <a:rPr lang="ru-RU" sz="2000" spc="-1" dirty="0" smtClean="0">
                <a:solidFill>
                  <a:srgbClr val="000000"/>
                </a:solidFill>
              </a:rPr>
              <a:t>%</a:t>
            </a:r>
            <a:endParaRPr lang="ru-RU" sz="2000" spc="-1" dirty="0">
              <a:solidFill>
                <a:srgbClr val="000000"/>
              </a:solidFill>
            </a:endParaRPr>
          </a:p>
        </p:txBody>
      </p:sp>
      <p:sp>
        <p:nvSpPr>
          <p:cNvPr id="44" name="Прямоугольник 7"/>
          <p:cNvSpPr/>
          <p:nvPr/>
        </p:nvSpPr>
        <p:spPr>
          <a:xfrm>
            <a:off x="7187878" y="1263960"/>
            <a:ext cx="4863842" cy="2343240"/>
          </a:xfrm>
          <a:prstGeom prst="rect">
            <a:avLst/>
          </a:prstGeom>
          <a:gradFill rotWithShape="0">
            <a:gsLst>
              <a:gs pos="0">
                <a:srgbClr val="F8FBFD">
                  <a:alpha val="80000"/>
                </a:srgbClr>
              </a:gs>
              <a:gs pos="100000">
                <a:srgbClr val="B5D2EC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C00000"/>
                </a:solidFill>
                <a:latin typeface="Arial"/>
              </a:rPr>
              <a:t>СТОИМОСТЬ ПРОЕКТА </a:t>
            </a:r>
            <a:endParaRPr lang="ru-RU" sz="2000" b="0" strike="noStrike" spc="-1" dirty="0">
              <a:solidFill>
                <a:srgbClr val="C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общая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Arial"/>
              </a:rPr>
              <a:t>– </a:t>
            </a: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</a:rPr>
              <a:t>1 456,5 </a:t>
            </a: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тыс. рублей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1400" b="0" i="1" strike="noStrike" spc="-1" dirty="0">
                <a:solidFill>
                  <a:srgbClr val="000000"/>
                </a:solidFill>
                <a:latin typeface="Arial"/>
              </a:rPr>
              <a:t>в том числе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</a:rPr>
              <a:t>областной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 – 728,2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муниципальный 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бюджет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– 247,1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населения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– 120,2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4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средства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бизнеса</a:t>
            </a: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              – </a:t>
            </a:r>
            <a:r>
              <a:rPr lang="ru-RU" spc="-1" dirty="0" smtClean="0">
                <a:solidFill>
                  <a:srgbClr val="000000"/>
                </a:solidFill>
                <a:latin typeface="Arial"/>
              </a:rPr>
              <a:t>361,0 </a:t>
            </a:r>
            <a:r>
              <a:rPr lang="ru-RU" sz="1800" b="0" strike="noStrike" spc="-1" dirty="0" err="1" smtClean="0">
                <a:solidFill>
                  <a:srgbClr val="000000"/>
                </a:solidFill>
                <a:latin typeface="Arial"/>
              </a:rPr>
              <a:t>тыс.руб</a:t>
            </a:r>
            <a:r>
              <a:rPr lang="ru-RU" sz="1800" b="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  <a:endParaRPr lang="ru-RU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Прямоугольник с двумя усеченными соседними углами 8"/>
          <p:cNvSpPr/>
          <p:nvPr/>
        </p:nvSpPr>
        <p:spPr>
          <a:xfrm>
            <a:off x="7187878" y="3661136"/>
            <a:ext cx="4863842" cy="1800064"/>
          </a:xfrm>
          <a:prstGeom prst="snip2SameRect">
            <a:avLst>
              <a:gd name="adj1" fmla="val 16667"/>
              <a:gd name="adj2" fmla="val 0"/>
            </a:avLst>
          </a:prstGeom>
          <a:gradFill rotWithShape="0">
            <a:gsLst>
              <a:gs pos="0">
                <a:srgbClr val="154571"/>
              </a:gs>
              <a:gs pos="100000">
                <a:srgbClr val="1D62A2"/>
              </a:gs>
            </a:gsLst>
            <a:lin ang="135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Количество </a:t>
            </a:r>
            <a:r>
              <a:rPr lang="ru-RU" sz="2200" b="1" strike="noStrike" spc="-1" dirty="0" err="1">
                <a:solidFill>
                  <a:schemeClr val="lt1"/>
                </a:solidFill>
                <a:latin typeface="Arial"/>
              </a:rPr>
              <a:t>благополучателей</a:t>
            </a: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 от реализации проекта – </a:t>
            </a:r>
            <a:r>
              <a:rPr lang="ru-RU" sz="2200" b="1" strike="noStrike" spc="-1" dirty="0" smtClean="0">
                <a:solidFill>
                  <a:schemeClr val="lt1"/>
                </a:solidFill>
                <a:latin typeface="Arial"/>
              </a:rPr>
              <a:t>10 694  </a:t>
            </a: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человек,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trike="noStrike" spc="-1" dirty="0">
                <a:solidFill>
                  <a:schemeClr val="lt1"/>
                </a:solidFill>
                <a:latin typeface="Arial"/>
              </a:rPr>
              <a:t>в том числе детей </a:t>
            </a:r>
            <a:r>
              <a:rPr lang="ru-RU" sz="2200" b="1" strike="noStrike" spc="-1" dirty="0" smtClean="0">
                <a:solidFill>
                  <a:schemeClr val="lt1"/>
                </a:solidFill>
                <a:latin typeface="Arial"/>
              </a:rPr>
              <a:t>– 5 000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Благоустройство культурно – досуговой площадки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«Территория творчества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»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34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8160" y="1317710"/>
            <a:ext cx="116343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рамках реализации </a:t>
            </a:r>
            <a:r>
              <a:rPr lang="ru-RU" sz="2000" dirty="0" smtClean="0"/>
              <a:t>проекта </a:t>
            </a:r>
            <a:r>
              <a:rPr lang="ru-RU" sz="2000" b="1" dirty="0"/>
              <a:t>Благоустройство культурно – досуговой площадки «Территория творчества» в Артинском городском округе</a:t>
            </a:r>
            <a:r>
              <a:rPr lang="ru-RU" sz="2000" b="1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В </a:t>
            </a:r>
            <a:r>
              <a:rPr lang="ru-RU" sz="2000" dirty="0"/>
              <a:t>рамках проекта выполнено устройство асфальтового покрытия на площади 600 </a:t>
            </a:r>
            <a:r>
              <a:rPr lang="ru-RU" sz="2000" dirty="0" err="1"/>
              <a:t>кв.м</a:t>
            </a:r>
            <a:r>
              <a:rPr lang="ru-RU" sz="2000" dirty="0"/>
              <a:t>., устройство ограждений из металлических секций, установлено 23 скамейки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Площадка </a:t>
            </a:r>
            <a:r>
              <a:rPr lang="ru-RU" sz="2000" dirty="0"/>
              <a:t>расположена в центре поселка рядом с Центром культуры, досуга и народного творчества и активно используется при проведении районных культурно-массовых мероприятий</a:t>
            </a:r>
            <a:r>
              <a:rPr lang="ru-RU" sz="2000" dirty="0" smtClean="0"/>
              <a:t>.</a:t>
            </a:r>
          </a:p>
          <a:p>
            <a:endParaRPr lang="ru-RU" sz="2000" dirty="0"/>
          </a:p>
          <a:p>
            <a:r>
              <a:rPr lang="ru-RU" sz="2000" dirty="0"/>
              <a:t>	</a:t>
            </a:r>
            <a:r>
              <a:rPr lang="ru-RU" sz="2000" dirty="0" smtClean="0"/>
              <a:t>Проект </a:t>
            </a:r>
            <a:r>
              <a:rPr lang="ru-RU" sz="2000" dirty="0"/>
              <a:t>выполнен в полном объеме, показатели результативности </a:t>
            </a:r>
            <a:r>
              <a:rPr lang="ru-RU" sz="2000" dirty="0" smtClean="0"/>
              <a:t>достигнуты</a:t>
            </a:r>
            <a:r>
              <a:rPr lang="ru-RU" sz="2000" dirty="0"/>
              <a:t>.</a:t>
            </a:r>
          </a:p>
        </p:txBody>
      </p:sp>
      <p:pic>
        <p:nvPicPr>
          <p:cNvPr id="6" name="Picture 2" descr="C:\Users\eko1\Desktop\Рабочие документы\ДОКЛАДЫ ИТОГИ\ФОТО АГО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8" y="72480"/>
            <a:ext cx="724143" cy="88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/>
          <p:nvPr/>
        </p:nvSpPr>
        <p:spPr>
          <a:xfrm>
            <a:off x="806760" y="167400"/>
            <a:ext cx="11244960" cy="704880"/>
          </a:xfrm>
          <a:prstGeom prst="rect">
            <a:avLst/>
          </a:prstGeom>
          <a:solidFill>
            <a:srgbClr val="0099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Благоустройство культурно – досуговой площадки </a:t>
            </a:r>
          </a:p>
          <a:p>
            <a:pPr algn="ctr"/>
            <a:r>
              <a:rPr lang="ru-RU" sz="2200" b="1" dirty="0">
                <a:solidFill>
                  <a:schemeClr val="bg1"/>
                </a:solidFill>
                <a:latin typeface="+mj-lt"/>
              </a:rPr>
              <a:t>«Территория творчества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</a:rPr>
              <a:t>»</a:t>
            </a:r>
            <a:endParaRPr lang="ru-RU" sz="2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01741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272</Words>
  <Application>Microsoft Office PowerPoint</Application>
  <PresentationFormat>Произвольный</PresentationFormat>
  <Paragraphs>66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Сажаева Инна Александровна</dc:creator>
  <cp:lastModifiedBy>Сыворотко Татьяна Михайловна</cp:lastModifiedBy>
  <cp:revision>27</cp:revision>
  <dcterms:created xsi:type="dcterms:W3CDTF">2023-01-30T06:10:59Z</dcterms:created>
  <dcterms:modified xsi:type="dcterms:W3CDTF">2024-05-03T07:22:09Z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</vt:i4>
  </property>
</Properties>
</file>